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9" r:id="rId16"/>
    <p:sldId id="260" r:id="rId17"/>
    <p:sldId id="265" r:id="rId18"/>
    <p:sldId id="263" r:id="rId19"/>
    <p:sldId id="261" r:id="rId20"/>
    <p:sldId id="266" r:id="rId21"/>
    <p:sldId id="276" r:id="rId22"/>
    <p:sldId id="285" r:id="rId23"/>
    <p:sldId id="286" r:id="rId24"/>
    <p:sldId id="277" r:id="rId25"/>
    <p:sldId id="278" r:id="rId26"/>
    <p:sldId id="279" r:id="rId27"/>
    <p:sldId id="280" r:id="rId28"/>
    <p:sldId id="282" r:id="rId29"/>
    <p:sldId id="295" r:id="rId30"/>
    <p:sldId id="296" r:id="rId31"/>
    <p:sldId id="297" r:id="rId32"/>
    <p:sldId id="281" r:id="rId33"/>
    <p:sldId id="283" r:id="rId34"/>
    <p:sldId id="28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8" r:id="rId43"/>
    <p:sldId id="294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0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7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6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6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7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8DD0-B8A9-4920-BFF7-F3629561B22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D7DD-E397-4F7C-BF97-F062F82B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4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eaustone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-marketings.ru/chto-takoe-cm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Проектирование сайта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Логотип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Текстовая или графическая составляющая проекта и выделяющая его среди других. Логотип чаще всего располагается в верхнем левом углу страницы или же посередине (в зависимости от идеи, макета).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19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Навигационная панель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Основная навигационная панель содержит ссылки на основные разделы сайта. Навигационная панель часто располагается в верхней части страницы (в независимости от того вертикально или горизонтально располагаются элементы навигации).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1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Контент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Контент – это основная составляющая веб-страницы. Он занимает главенствующую роль в дизайне страницы, поэтому занимает большее пространство, подкреплён, помимо текста, графикой.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66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Нижний колонтитул (</a:t>
            </a:r>
            <a:r>
              <a:rPr lang="ru-RU" b="1" dirty="0" err="1" smtClean="0"/>
              <a:t>footer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Данный элемент располагается внизу страницы и обычно содержит информацию о правообладателе, контактные и юридические данные, ссылки на основные разделы сайта (зачастую дублирует основную навигацию), ссылки на социальные сети, форму обратной связи и пр.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9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762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резиновый и фиксированный макет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210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Нижний колонтитул (</a:t>
            </a:r>
            <a:r>
              <a:rPr lang="ru-RU" b="1" dirty="0" err="1" smtClean="0"/>
              <a:t>footer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Данный элемент располагается внизу страницы и обычно содержит информацию о правообладателе, контактные и юридические данные, ссылки на основные разделы сайта (зачастую дублирует основную навигацию), ссылки на социальные сети, форму обратной связи и пр. </a:t>
            </a:r>
            <a:endParaRPr lang="ru-RU" dirty="0"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032" y="3933568"/>
            <a:ext cx="11079892" cy="2100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Резиновый макет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«Резиновый» макет подразумевает, что страница сайта будет стараться занять всё доступное ей пространство на экране пользователя, подстраиваясь под разрешение.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3" y="1298402"/>
            <a:ext cx="3134256" cy="50025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01" y="1298401"/>
            <a:ext cx="7741003" cy="50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Инструменты </a:t>
            </a:r>
            <a:r>
              <a:rPr lang="ru-RU" sz="4000" dirty="0" err="1" smtClean="0"/>
              <a:t>прототипирования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64318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Бумага и ручка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1965517"/>
            <a:ext cx="7062572" cy="39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Инструменты </a:t>
            </a:r>
            <a:r>
              <a:rPr lang="ru-RU" sz="4000" dirty="0" err="1" smtClean="0"/>
              <a:t>прототипирования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64318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онлайн-сервисы</a:t>
            </a:r>
          </a:p>
          <a:p>
            <a:pPr marL="0" indent="0">
              <a:buNone/>
            </a:pPr>
            <a:r>
              <a:rPr lang="ru-RU" dirty="0" smtClean="0"/>
              <a:t>Например: </a:t>
            </a: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https://moqups.com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7" y="1825625"/>
            <a:ext cx="7041520" cy="396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32" y="6038335"/>
            <a:ext cx="114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бесплатный аккаунт!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Инструменты </a:t>
            </a:r>
            <a:r>
              <a:rPr lang="ru-RU" sz="4000" dirty="0" err="1" smtClean="0"/>
              <a:t>прототипирования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64318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онлайн-сервисы</a:t>
            </a:r>
          </a:p>
          <a:p>
            <a:pPr marL="0" indent="0">
              <a:buNone/>
            </a:pPr>
            <a:r>
              <a:rPr lang="ru-RU" dirty="0" smtClean="0"/>
              <a:t>Например: </a:t>
            </a: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https://www.figma.com/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32" y="6038335"/>
            <a:ext cx="114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бесплатный аккаунт!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2914"/>
            <a:ext cx="5600940" cy="52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Инструменты </a:t>
            </a:r>
            <a:r>
              <a:rPr lang="ru-RU" sz="4000" dirty="0" err="1" smtClean="0"/>
              <a:t>прототипирования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64318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Программное обеспечение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(https://pencil.evolus.vn)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Например: (</a:t>
            </a:r>
            <a:r>
              <a:rPr lang="en-US" dirty="0" smtClean="0"/>
              <a:t>pencil project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4" y="1825625"/>
            <a:ext cx="7265773" cy="379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32" y="6038335"/>
            <a:ext cx="114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свободное программное обеспечение с открытым исходным кодом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Этапы и последовательность проектирования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Прототип (Макет)</a:t>
            </a:r>
          </a:p>
          <a:p>
            <a:r>
              <a:rPr lang="ru-RU" dirty="0" smtClean="0"/>
              <a:t>Техническое задание</a:t>
            </a:r>
          </a:p>
          <a:p>
            <a:r>
              <a:rPr lang="ru-RU" dirty="0" smtClean="0"/>
              <a:t>Смета</a:t>
            </a:r>
          </a:p>
          <a:p>
            <a:r>
              <a:rPr lang="ru-RU" dirty="0" smtClean="0"/>
              <a:t>Календарный план</a:t>
            </a:r>
          </a:p>
          <a:p>
            <a:r>
              <a:rPr lang="ru-RU" dirty="0" smtClean="0"/>
              <a:t>Договор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Инструменты </a:t>
            </a:r>
            <a:r>
              <a:rPr lang="ru-RU" sz="4000" dirty="0" err="1" smtClean="0"/>
              <a:t>прототипирования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64318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Программное обеспечение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(https://pencil.evolus.vn)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Например: (</a:t>
            </a:r>
            <a:r>
              <a:rPr lang="en-US" dirty="0" smtClean="0"/>
              <a:t>pencil project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4" y="1825625"/>
            <a:ext cx="7265773" cy="379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32" y="6038335"/>
            <a:ext cx="114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свободное программное обеспечение с открытым исходным кодом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33384"/>
            <a:ext cx="10332309" cy="5123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dirty="0" smtClean="0">
                <a:solidFill>
                  <a:srgbClr val="0070C0"/>
                </a:solidFill>
                <a:effectLst/>
              </a:rPr>
              <a:t>Техническое задание </a:t>
            </a:r>
            <a:r>
              <a:rPr lang="ru-RU" b="0" dirty="0" smtClean="0">
                <a:effectLst/>
              </a:rPr>
              <a:t>— документ, в котором отражены все требования к будущему продукту. В нем описывают все технические требования. Обычно ТЗ составляют в виде текстового документа, редко — в других форматах. </a:t>
            </a:r>
          </a:p>
          <a:p>
            <a:pPr marL="0" indent="0">
              <a:buNone/>
            </a:pPr>
            <a:endParaRPr lang="ru-RU" b="0" dirty="0" smtClean="0">
              <a:effectLst/>
            </a:endParaRPr>
          </a:p>
          <a:p>
            <a:pPr marL="0" indent="0">
              <a:buNone/>
            </a:pPr>
            <a:r>
              <a:rPr lang="ru-RU" b="0" dirty="0" smtClean="0">
                <a:effectLst/>
              </a:rPr>
              <a:t>ТЗ используют все разработчики сайтов. Верстальщикам, программистам, дизайнерам оно помогает лучше понять требования клиента и сделать ресурс, соответствующий его ожиданиям.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0" dirty="0" smtClean="0">
                <a:effectLst/>
              </a:rPr>
              <a:t>В процессе должны участвовать оба, и клиент, и заказчик: клиент озвучивает требования, а исполнитель записывает их конкретно, точно и понятно. Например, клиент говорит, что хочет сайт, адаптированный под всех пользователей, а разработчик прописывает требования к адаптивности под 4 доступных размера — ПК, ноутбуки, планшеты, смартфоны.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33384"/>
            <a:ext cx="10332309" cy="5123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Что дает ТЗ заказчику</a:t>
            </a:r>
          </a:p>
          <a:p>
            <a:pPr marL="0" indent="0">
              <a:buNone/>
            </a:pPr>
            <a:endParaRPr lang="ru-RU" sz="2200" b="1" dirty="0" smtClean="0"/>
          </a:p>
          <a:p>
            <a:r>
              <a:rPr lang="ru-RU" sz="2200" b="1" dirty="0" smtClean="0"/>
              <a:t>Техническое задание защищает заказчика.</a:t>
            </a:r>
            <a:r>
              <a:rPr lang="ru-RU" sz="2200" dirty="0" smtClean="0"/>
              <a:t> При работе с недобросовестным подрядчиком (к сожалению, такие тоже бывают), ТЗ как приложение к основному договору выступает в роли главного аргумента заказчика по поводу некачественно оказанных услуг.</a:t>
            </a:r>
          </a:p>
          <a:p>
            <a:r>
              <a:rPr lang="ru-RU" sz="2200" b="1" dirty="0" smtClean="0"/>
              <a:t>Техническое задание помогает структурировать идеи.</a:t>
            </a:r>
            <a:r>
              <a:rPr lang="ru-RU" sz="2200" dirty="0" smtClean="0"/>
              <a:t> Зачастую заказчики обращаются к разработчикам с совершенно размытыми и разрозненными мыслями, формулировками и пожеланиями. Понимания того, что должно быть в результате добиться легко — нужно разложить всё по полочкам и собрать в единый документ.</a:t>
            </a:r>
          </a:p>
          <a:p>
            <a:r>
              <a:rPr lang="ru-RU" sz="2200" b="1" dirty="0" smtClean="0"/>
              <a:t>Техническое задание экономит бюджет.</a:t>
            </a:r>
            <a:r>
              <a:rPr lang="ru-RU" sz="2200" dirty="0" smtClean="0"/>
              <a:t> При наличии продуманного тех. задания вероятность проблем (а значит и дополнительных затрат) в процессе создания сайта стремится к нулю.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60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33384"/>
            <a:ext cx="10332309" cy="5123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Что даёт ТЗ исполнителю?</a:t>
            </a:r>
          </a:p>
          <a:p>
            <a:pPr marL="0" indent="0">
              <a:buNone/>
            </a:pPr>
            <a:r>
              <a:rPr lang="ru-RU" sz="2200" dirty="0" smtClean="0"/>
              <a:t>Так же, как и в случае с заказчиком, грамотно составленное техническое задание помогает исполнителю решить множество проблем на этапе согласования, сохраняя тем самым драгоценные нервы в процессе разработки сайта.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b="1" dirty="0" smtClean="0"/>
              <a:t>Техническое задание защищает исполнителя.</a:t>
            </a:r>
            <a:r>
              <a:rPr lang="ru-RU" sz="2200" dirty="0" smtClean="0"/>
              <a:t> По сути, всё, что необходимо сделать исполнителю — соблюсти все требования и пожелания, изложенные в ТЗ для сайта. В случае, если заказчик потребует то, что изначально не обсуждалось, всегда можно обратиться к документам.</a:t>
            </a:r>
          </a:p>
          <a:p>
            <a:r>
              <a:rPr lang="ru-RU" sz="2200" b="1" dirty="0" smtClean="0"/>
              <a:t>Техническое задание даёт чёткие инструкции.</a:t>
            </a:r>
            <a:r>
              <a:rPr lang="ru-RU" sz="2200" dirty="0" smtClean="0"/>
              <a:t> Подробное тех. задание, включающее описание всех важные и значимых моментов будущего сайта, позволит ускорить процесс разработки, сократив количество вопросов и обсуждений.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545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918" y="1418111"/>
            <a:ext cx="5406082" cy="1112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 самом начале: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- объяснение всех узкоспециализированных терминов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4656"/>
            <a:ext cx="5785934" cy="516731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9918" y="3057699"/>
            <a:ext cx="5406082" cy="1112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dirty="0" smtClean="0">
                <a:effectLst/>
              </a:rPr>
              <a:t>Все узкоспециализированные термины желательно объяснить в самом начале — клиенты не всегда знают, что такое подвал (футер), CMS, рыба. Чем проще и понятнее будут объяснения, тем понятнее будет ТЗ для обеих сторон.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</a:t>
            </a:r>
            <a:r>
              <a:rPr lang="ru-RU" sz="4000" dirty="0" err="1" smtClean="0"/>
              <a:t>задание:структура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9918" y="1540476"/>
            <a:ext cx="10801866" cy="4744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dirty="0" smtClean="0">
                <a:effectLst/>
              </a:rPr>
              <a:t>Предмет разработки (Описание сайта)</a:t>
            </a:r>
          </a:p>
          <a:p>
            <a:pPr marL="0" indent="0">
              <a:buNone/>
            </a:pPr>
            <a:r>
              <a:rPr lang="ru-RU" dirty="0" smtClean="0"/>
              <a:t>Структура сайта</a:t>
            </a:r>
          </a:p>
          <a:p>
            <a:pPr marL="0" indent="0">
              <a:buNone/>
            </a:pPr>
            <a:r>
              <a:rPr lang="ru-RU" dirty="0" smtClean="0"/>
              <a:t>Требования к представлению страниц</a:t>
            </a:r>
          </a:p>
          <a:p>
            <a:pPr marL="0" indent="0">
              <a:buNone/>
            </a:pPr>
            <a:r>
              <a:rPr lang="ru-RU" dirty="0" smtClean="0"/>
              <a:t>Требования к дизайну</a:t>
            </a:r>
          </a:p>
          <a:p>
            <a:pPr marL="0" indent="0">
              <a:buNone/>
            </a:pPr>
            <a:r>
              <a:rPr lang="ru-RU" dirty="0" smtClean="0"/>
              <a:t>Требования к инструментам, коду, хостингу, домену</a:t>
            </a:r>
          </a:p>
          <a:p>
            <a:pPr marL="0" indent="0">
              <a:buNone/>
            </a:pPr>
            <a:r>
              <a:rPr lang="ru-RU" dirty="0" smtClean="0"/>
              <a:t>Требования к работе сайта</a:t>
            </a:r>
          </a:p>
          <a:p>
            <a:pPr marL="0" indent="0">
              <a:buNone/>
            </a:pPr>
            <a:r>
              <a:rPr lang="ru-RU" dirty="0" smtClean="0"/>
              <a:t>Сценарии работы сайта</a:t>
            </a:r>
          </a:p>
          <a:p>
            <a:pPr marL="0" indent="0">
              <a:buNone/>
            </a:pPr>
            <a:r>
              <a:rPr lang="ru-RU" dirty="0" smtClean="0"/>
              <a:t>Сроки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</a:t>
            </a:r>
            <a:r>
              <a:rPr lang="ru-RU" sz="4000" dirty="0" err="1" smtClean="0"/>
              <a:t>задание:структура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5778" y="1408671"/>
            <a:ext cx="10801866" cy="515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effectLst/>
              </a:rPr>
              <a:t>Предмет разработки (Описание сайта)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/>
                </a:solidFill>
              </a:rPr>
              <a:t>Предметом разработки </a:t>
            </a:r>
            <a:r>
              <a:rPr lang="ru-RU" sz="1600" dirty="0"/>
              <a:t>является Интернет-сайт «СП» компании «TP», с системой </a:t>
            </a:r>
            <a:r>
              <a:rPr lang="ru-RU" sz="1600" dirty="0" smtClean="0"/>
              <a:t>динамического управления </a:t>
            </a:r>
            <a:r>
              <a:rPr lang="ru-RU" sz="1600" dirty="0"/>
              <a:t>наполнением на базе веб-интерфейса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/>
                </a:solidFill>
              </a:rPr>
              <a:t>Назначение </a:t>
            </a:r>
            <a:r>
              <a:rPr lang="ru-RU" sz="1600" dirty="0">
                <a:solidFill>
                  <a:schemeClr val="accent6"/>
                </a:solidFill>
              </a:rPr>
              <a:t>сайта: 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ru-RU" sz="1600" dirty="0" smtClean="0"/>
              <a:t>предоставление </a:t>
            </a:r>
            <a:r>
              <a:rPr lang="ru-RU" sz="1600" dirty="0"/>
              <a:t>информации о тренажёрах компании «TP</a:t>
            </a:r>
            <a:r>
              <a:rPr lang="ru-RU" sz="1600" dirty="0" smtClean="0"/>
              <a:t>»;</a:t>
            </a:r>
          </a:p>
          <a:p>
            <a:pPr>
              <a:buFontTx/>
              <a:buChar char="-"/>
            </a:pPr>
            <a:r>
              <a:rPr lang="ru-RU" sz="1600" dirty="0" smtClean="0"/>
              <a:t>предоставление </a:t>
            </a:r>
            <a:r>
              <a:rPr lang="ru-RU" sz="1600" dirty="0"/>
              <a:t>информации об упражнениях выполняемых на тренажёрах компании «ТР</a:t>
            </a:r>
            <a:r>
              <a:rPr lang="ru-RU" sz="1600" dirty="0" smtClean="0"/>
              <a:t>»;</a:t>
            </a:r>
          </a:p>
          <a:p>
            <a:pPr>
              <a:buFontTx/>
              <a:buChar char="-"/>
            </a:pPr>
            <a:r>
              <a:rPr lang="ru-RU" sz="1600" dirty="0" smtClean="0"/>
              <a:t>анонсирование </a:t>
            </a:r>
            <a:r>
              <a:rPr lang="ru-RU" sz="1600" dirty="0"/>
              <a:t>мероприятий и новых продуктов компании;- осуществление обратной связи с клиентами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/>
                </a:solidFill>
              </a:rPr>
              <a:t>Цель </a:t>
            </a:r>
            <a:r>
              <a:rPr lang="ru-RU" sz="1600" dirty="0">
                <a:solidFill>
                  <a:schemeClr val="accent6"/>
                </a:solidFill>
              </a:rPr>
              <a:t>создания сайта: 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ознакомление </a:t>
            </a:r>
            <a:r>
              <a:rPr lang="ru-RU" sz="1600" dirty="0"/>
              <a:t>с продукцией компании «ТР», расширение </a:t>
            </a:r>
            <a:r>
              <a:rPr lang="ru-RU" sz="1600" dirty="0" err="1"/>
              <a:t>ареалапотребительской</a:t>
            </a:r>
            <a:r>
              <a:rPr lang="ru-RU" sz="1600" dirty="0"/>
              <a:t> аудитории, систематизированное размещение данных о программах и </a:t>
            </a:r>
            <a:r>
              <a:rPr lang="ru-RU" sz="1600" dirty="0" err="1"/>
              <a:t>методикахспециальных</a:t>
            </a:r>
            <a:r>
              <a:rPr lang="ru-RU" sz="1600" dirty="0"/>
              <a:t> тренировок, налаживание диалога и взаимодействия с потребителями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/>
                </a:solidFill>
              </a:rPr>
              <a:t>Целевая </a:t>
            </a:r>
            <a:r>
              <a:rPr lang="ru-RU" sz="1600" dirty="0">
                <a:solidFill>
                  <a:schemeClr val="accent6"/>
                </a:solidFill>
              </a:rPr>
              <a:t>аудитория сайта: 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преимущественно </a:t>
            </a:r>
            <a:r>
              <a:rPr lang="ru-RU" sz="1600" dirty="0"/>
              <a:t>мужчины и юноши, а также женщины(девушки)занимающиеся на профессиональном или любительском уровне следующими видами спорта</a:t>
            </a:r>
            <a:r>
              <a:rPr lang="ru-RU" sz="1600" dirty="0" smtClean="0"/>
              <a:t>: скалолазание</a:t>
            </a:r>
            <a:r>
              <a:rPr lang="ru-RU" sz="1600" dirty="0"/>
              <a:t>, восточные единоборства, атлетизм, городская акробатика, фитнесс, </a:t>
            </a:r>
            <a:r>
              <a:rPr lang="ru-RU" sz="1600" dirty="0" err="1"/>
              <a:t>паркур</a:t>
            </a:r>
            <a:r>
              <a:rPr lang="ru-RU" sz="1600" dirty="0" smtClean="0"/>
              <a:t>, стрельбой </a:t>
            </a:r>
            <a:r>
              <a:rPr lang="ru-RU" sz="1600" dirty="0"/>
              <a:t>из лука. Люди с активной жизненной позицией и лидерскими качествами. Со средним </a:t>
            </a:r>
            <a:r>
              <a:rPr lang="ru-RU" sz="1600" dirty="0" smtClean="0"/>
              <a:t>и высоким </a:t>
            </a:r>
            <a:r>
              <a:rPr lang="ru-RU" sz="1600" dirty="0"/>
              <a:t>уровнем доходов. Также к целевой аудитории относятся люди получившие травмы </a:t>
            </a:r>
            <a:r>
              <a:rPr lang="ru-RU" sz="1600" dirty="0" smtClean="0"/>
              <a:t>в результате </a:t>
            </a:r>
            <a:r>
              <a:rPr lang="ru-RU" sz="1600" dirty="0"/>
              <a:t>спортивной или иной деятельности и нуждающиеся в восстановлении </a:t>
            </a:r>
            <a:r>
              <a:rPr lang="ru-RU" sz="1600" dirty="0" smtClean="0"/>
              <a:t>нормального </a:t>
            </a:r>
            <a:r>
              <a:rPr lang="ru-RU" sz="1600" dirty="0"/>
              <a:t>функционирования групп мышц посредством занятий на </a:t>
            </a:r>
            <a:r>
              <a:rPr lang="ru-RU" sz="1600" dirty="0" smtClean="0"/>
              <a:t>специальных тренажёрах(реабилитационный</a:t>
            </a:r>
            <a:r>
              <a:rPr lang="ru-RU" sz="1600" dirty="0"/>
              <a:t>, профилактический периоды).</a:t>
            </a:r>
          </a:p>
        </p:txBody>
      </p:sp>
    </p:spTree>
    <p:extLst>
      <p:ext uri="{BB962C8B-B14F-4D97-AF65-F5344CB8AC3E}">
        <p14:creationId xmlns:p14="http://schemas.microsoft.com/office/powerpoint/2010/main" val="202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</a:t>
            </a:r>
            <a:r>
              <a:rPr lang="ru-RU" sz="4000" dirty="0" err="1" smtClean="0"/>
              <a:t>задание:структура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5778" y="1408671"/>
            <a:ext cx="10801866" cy="515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</a:rPr>
              <a:t>Структура сайта</a:t>
            </a:r>
          </a:p>
          <a:p>
            <a:pPr marL="0" indent="0">
              <a:buNone/>
            </a:pPr>
            <a:r>
              <a:rPr lang="ru-RU" sz="1800" dirty="0" smtClean="0"/>
              <a:t>Расписать, </a:t>
            </a:r>
            <a:r>
              <a:rPr lang="ru-RU" sz="1800" b="0" dirty="0" smtClean="0">
                <a:effectLst/>
              </a:rPr>
              <a:t>какие страницы будут на сайте, и показать уровни их вложенности.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Сделать это можно разными способами: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-  Схемой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-  Таблицей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-  Списком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Главное, чтобы в итоге было понятно, какие страницы будут располагаться в меню, куда они будут вести, какая родительская страница у каждого раздела.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Можно использовать блок-схемы — они проще и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удобнее в восприятии, чем списки и таблицы,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помогают за несколько секунд оценить всю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структуру сайта.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08" y="4150326"/>
            <a:ext cx="51244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</a:t>
            </a:r>
            <a:r>
              <a:rPr lang="ru-RU" sz="4000" dirty="0" err="1" smtClean="0"/>
              <a:t>задание:структура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2" y="1904300"/>
            <a:ext cx="5102033" cy="4676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1" y="1593907"/>
            <a:ext cx="5271560" cy="4832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411" y="1606377"/>
            <a:ext cx="5040264" cy="110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324" y="6211330"/>
            <a:ext cx="5560541" cy="543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75654" y="5750011"/>
            <a:ext cx="633021" cy="420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r>
              <a:rPr lang="ru-RU" sz="4000" dirty="0" smtClean="0"/>
              <a:t>: структура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1693" y="1404257"/>
            <a:ext cx="11103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Сквозные </a:t>
            </a:r>
            <a:r>
              <a:rPr lang="ru-RU" b="1" dirty="0" smtClean="0"/>
              <a:t>элементы</a:t>
            </a:r>
          </a:p>
          <a:p>
            <a:endParaRPr lang="ru-RU" b="1" dirty="0"/>
          </a:p>
          <a:p>
            <a:r>
              <a:rPr lang="ru-RU" dirty="0"/>
              <a:t>Сквозными принято называть те блоки и конструкции, которые появляются в той или иной форме на всех страницах вашего сайта. В большинстве случаев, все сквозные элементы можно свести к четырём основным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Шапка сайта</a:t>
            </a:r>
            <a:r>
              <a:rPr lang="ru-RU" dirty="0"/>
              <a:t> — верхняя часть, содержащая, как правило, логотип компании, навигацию по страницам, контактную информацию и дополнительные элементы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Подвал сайта</a:t>
            </a:r>
            <a:r>
              <a:rPr lang="ru-RU" dirty="0"/>
              <a:t> — нижняя часть, являющаяся заключительной частью каждой страницы. Зачастую, может дублировать часть информации из шапки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Боковые панели (</a:t>
            </a:r>
            <a:r>
              <a:rPr lang="ru-RU" b="1" dirty="0" err="1"/>
              <a:t>сайдбары</a:t>
            </a:r>
            <a:r>
              <a:rPr lang="ru-RU" b="1" dirty="0"/>
              <a:t>)</a:t>
            </a:r>
            <a:r>
              <a:rPr lang="ru-RU" dirty="0"/>
              <a:t> — вертикальные колонки, содержащие определённый набор функциональных блоков (</a:t>
            </a:r>
            <a:r>
              <a:rPr lang="ru-RU" dirty="0" err="1"/>
              <a:t>виджетов</a:t>
            </a:r>
            <a:r>
              <a:rPr lang="ru-RU" dirty="0"/>
              <a:t>). Пример: боковая панель на странице интернет-магазина, содержащая фильтры и навигацию по категориям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Всплывающие окна и формы</a:t>
            </a:r>
            <a:r>
              <a:rPr lang="ru-RU" dirty="0"/>
              <a:t>, появляющиеся на страницах сайта при клике на кнопку или ином действии.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3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681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Прототип сайта </a:t>
            </a:r>
            <a:r>
              <a:rPr lang="ru-RU" dirty="0" smtClean="0"/>
              <a:t>– это интерактивный структурный набросок, с помощью которого можно определить какие основные элементы должны быть на сайте и где они должны быть расположены, какие должны быть типы страниц и какой должен быть функционал у сайта.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57" y="517440"/>
            <a:ext cx="6629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r>
              <a:rPr lang="ru-RU" sz="4000" dirty="0" smtClean="0"/>
              <a:t>: структура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1693" y="1404257"/>
            <a:ext cx="11103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Уникальные </a:t>
            </a:r>
            <a:r>
              <a:rPr lang="ru-RU" b="1" dirty="0" smtClean="0"/>
              <a:t>страницы</a:t>
            </a:r>
          </a:p>
          <a:p>
            <a:endParaRPr lang="ru-RU" b="1" dirty="0"/>
          </a:p>
          <a:p>
            <a:r>
              <a:rPr lang="ru-RU" dirty="0"/>
              <a:t>Как правило, объём работы дизайнера и разработчика зависит от количества уникальных разделов/страниц, на базе которых строится сайт. Именно поэтому каждую такую страницу, имеющую уникальные дизайн и структуру, необходимо зафиксировать и описать в ТЗ для сайта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Уникальные страницы</a:t>
            </a:r>
            <a:r>
              <a:rPr lang="ru-RU" dirty="0"/>
              <a:t> — своеобразные макеты, на базе которых будут создаваться и множиться страницы сайта, обладающие схожими характеристиками. Каждая такая страница требует затрат со стороны дизайнера и разработчика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5"/>
                </a:solidFill>
              </a:rPr>
              <a:t>Например:</a:t>
            </a:r>
          </a:p>
          <a:p>
            <a:r>
              <a:rPr lang="ru-RU" b="1" dirty="0" smtClean="0"/>
              <a:t>Страница </a:t>
            </a:r>
            <a:r>
              <a:rPr lang="ru-RU" b="1" dirty="0"/>
              <a:t>новости в блоге.</a:t>
            </a:r>
            <a:r>
              <a:rPr lang="ru-RU" dirty="0"/>
              <a:t> Содержит сквозные элементы в виде шапки и подвала, а также дополнительные блоки: заголовок новости, краткое описание, фотографию-обложку, дату публикации, текст новости и блок комментариев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Страница товаров в каталоге.</a:t>
            </a:r>
            <a:r>
              <a:rPr lang="ru-RU" dirty="0"/>
              <a:t> Содержит сквозные элементы в виде шапки и подвала, а также дополнительные блоки: боковую колонку с фильтрацией товаров по заданным параметрам, список товаров в конкретной категории и блок персональных предложений.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</a:t>
            </a:r>
            <a:r>
              <a:rPr lang="ru-RU" sz="4000" dirty="0" smtClean="0"/>
              <a:t>: структура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1693" y="1404257"/>
            <a:ext cx="11103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Прочие </a:t>
            </a:r>
            <a:r>
              <a:rPr lang="ru-RU" b="1" dirty="0" smtClean="0"/>
              <a:t>страницы</a:t>
            </a:r>
          </a:p>
          <a:p>
            <a:r>
              <a:rPr lang="ru-RU" dirty="0" smtClean="0"/>
              <a:t>Зачастую </a:t>
            </a:r>
            <a:r>
              <a:rPr lang="ru-RU" dirty="0"/>
              <a:t>заказчики забывают про описание дополнительных функциональных страниц в техническом задании для сайта. Вот краткий список того, что рекомендуется включить в ТЗ практически для любого сайта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Типовая текстовая страница</a:t>
            </a:r>
            <a:r>
              <a:rPr lang="ru-RU" dirty="0"/>
              <a:t> — на базе неё будут создаваться все новые страницы, не попадающие под описанные уникальные страницы. Рекомендуется на этапе дизайна заложить в этот пункт все необходимые элементы для оформления текста: заголовки, параграфы, списки, таблицы, изображения, встраиваемые видео и так далее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Страницы ошибок</a:t>
            </a:r>
            <a:r>
              <a:rPr lang="ru-RU" dirty="0"/>
              <a:t> — те самые небольшие странички на сайте, которые видит посетитель, когда что-то пошло не так. Не стоит недооценивать эти страницы — если подойти к их реализации с креативом, результат может удивить посетителей вашего сайта.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Страница результатов поиска</a:t>
            </a:r>
            <a:r>
              <a:rPr lang="ru-RU" dirty="0"/>
              <a:t> — один из важнейших функциональных блоков на сайте. От того, насколько удобно будут представлены результаты поиска иногда напрямую зависит конверсия в продажи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Страницы входа и регистрации</a:t>
            </a:r>
            <a:r>
              <a:rPr lang="ru-RU" dirty="0"/>
              <a:t> — если на вашем сайте предполагается авторизация пользователей, позаботьтесь о том, чтобы формы были удобными.</a:t>
            </a:r>
          </a:p>
        </p:txBody>
      </p:sp>
    </p:spTree>
    <p:extLst>
      <p:ext uri="{BB962C8B-B14F-4D97-AF65-F5344CB8AC3E}">
        <p14:creationId xmlns:p14="http://schemas.microsoft.com/office/powerpoint/2010/main" val="31517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представление страниц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820563"/>
            <a:ext cx="10801866" cy="455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Р</a:t>
            </a:r>
            <a:r>
              <a:rPr lang="ru-RU" sz="2400" b="0" dirty="0" smtClean="0">
                <a:effectLst/>
              </a:rPr>
              <a:t>асскажите, какими видите страницы сайта. Делать это желательно в формате прототипа, чтобы наглядно продемонстрировать расположение каждого элемента. Можно описать требования и списком, например, рассказать, что будет в шапке сайта, где расположена форма обратной связи, что будет в свободной боковой колонке.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0" dirty="0" smtClean="0">
                <a:effectLst/>
              </a:rPr>
              <a:t>Если все страницы сайта примерно схожи — например, вы планируете создать сайт-визитку, можно обойтись двумя прототипами: для главной страницы и остальных разделов. Если есть несколько групп схожих страниц — например, разделы в каталоге интернет-магазина, блог со статьями и описание услуг по доставке/сборке/установке, лучше сделать свой прототип для каждой группы.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1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представление страниц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5"/>
                </a:solidFill>
              </a:rPr>
              <a:t>Требования к представлению главной страницы сайта</a:t>
            </a:r>
            <a:r>
              <a:rPr lang="ru-RU" sz="1800" b="1" dirty="0" smtClean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dirty="0" smtClean="0"/>
              <a:t>Главная </a:t>
            </a:r>
            <a:r>
              <a:rPr lang="ru-RU" sz="1400" dirty="0"/>
              <a:t>страница сайта должна содержать графическую часть, навигационное меню сайта, </a:t>
            </a:r>
            <a:r>
              <a:rPr lang="ru-RU" sz="1400" dirty="0" smtClean="0"/>
              <a:t>а также </a:t>
            </a:r>
            <a:r>
              <a:rPr lang="ru-RU" sz="1400" dirty="0"/>
              <a:t>контентную область для того, чтобы посетитель сайта с первой страницы мог </a:t>
            </a:r>
            <a:r>
              <a:rPr lang="ru-RU" sz="1400" dirty="0" smtClean="0"/>
              <a:t>получить вводную </a:t>
            </a:r>
            <a:r>
              <a:rPr lang="ru-RU" sz="1400" dirty="0"/>
              <a:t>информацию о продукции компании, а также ознакомиться с последними новостями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Контентная </a:t>
            </a:r>
            <a:r>
              <a:rPr lang="ru-RU" sz="1400" dirty="0"/>
              <a:t>область первой страницы должна делиться на следующие разделы</a:t>
            </a:r>
            <a:r>
              <a:rPr lang="ru-RU" sz="1400" dirty="0" smtClean="0"/>
              <a:t>:</a:t>
            </a:r>
          </a:p>
          <a:p>
            <a:pPr>
              <a:buFontTx/>
              <a:buChar char="-"/>
            </a:pPr>
            <a:r>
              <a:rPr lang="ru-RU" sz="1400" dirty="0" smtClean="0"/>
              <a:t>вступительная </a:t>
            </a:r>
            <a:r>
              <a:rPr lang="ru-RU" sz="1400" dirty="0"/>
              <a:t>статья о компании со ссылкой «подробнее», ведущей на раздел «О компании</a:t>
            </a:r>
            <a:r>
              <a:rPr lang="ru-RU" sz="1400" dirty="0" smtClean="0"/>
              <a:t>»;</a:t>
            </a:r>
          </a:p>
          <a:p>
            <a:pPr>
              <a:buFontTx/>
              <a:buChar char="-"/>
            </a:pPr>
            <a:r>
              <a:rPr lang="ru-RU" sz="1400" dirty="0" smtClean="0"/>
              <a:t>новости </a:t>
            </a:r>
            <a:r>
              <a:rPr lang="ru-RU" sz="1400" dirty="0"/>
              <a:t>- содержит 3 последние новости (анонсы) в формате: дата, заголовок, </a:t>
            </a:r>
            <a:r>
              <a:rPr lang="ru-RU" sz="1400" dirty="0" err="1"/>
              <a:t>краткоесодержание</a:t>
            </a:r>
            <a:r>
              <a:rPr lang="ru-RU" sz="1400" dirty="0" smtClean="0"/>
              <a:t>;</a:t>
            </a:r>
          </a:p>
          <a:p>
            <a:pPr>
              <a:buFontTx/>
              <a:buChar char="-"/>
            </a:pPr>
            <a:r>
              <a:rPr lang="ru-RU" sz="1400" dirty="0" smtClean="0"/>
              <a:t>краткая </a:t>
            </a:r>
            <a:r>
              <a:rPr lang="ru-RU" sz="1400" dirty="0"/>
              <a:t>контактная информация – наименование, телефон и e-</a:t>
            </a:r>
            <a:r>
              <a:rPr lang="ru-RU" sz="1400" dirty="0" err="1"/>
              <a:t>mail</a:t>
            </a:r>
            <a:r>
              <a:rPr lang="ru-RU" sz="1400" dirty="0"/>
              <a:t> компании</a:t>
            </a:r>
            <a:r>
              <a:rPr lang="ru-RU" sz="1400" dirty="0" smtClean="0"/>
              <a:t>;</a:t>
            </a:r>
          </a:p>
          <a:p>
            <a:pPr>
              <a:buFontTx/>
              <a:buChar char="-"/>
            </a:pPr>
            <a:r>
              <a:rPr lang="ru-RU" sz="1400" dirty="0" smtClean="0"/>
              <a:t>вверху </a:t>
            </a:r>
            <a:r>
              <a:rPr lang="ru-RU" sz="1400" dirty="0"/>
              <a:t>страницы отображаются облегченная навигационная панель, которая </a:t>
            </a:r>
            <a:r>
              <a:rPr lang="ru-RU" sz="1400" dirty="0" smtClean="0"/>
              <a:t>обеспечивает переход </a:t>
            </a:r>
            <a:r>
              <a:rPr lang="ru-RU" sz="1400" dirty="0"/>
              <a:t>к основным пунктам меню сайта (Главная, Новости и т.д</a:t>
            </a:r>
            <a:r>
              <a:rPr lang="ru-RU" sz="1400" dirty="0" smtClean="0"/>
              <a:t>.);</a:t>
            </a:r>
          </a:p>
          <a:p>
            <a:pPr>
              <a:buFontTx/>
              <a:buChar char="-"/>
            </a:pPr>
            <a:r>
              <a:rPr lang="ru-RU" sz="1400" dirty="0" smtClean="0"/>
              <a:t>поле </a:t>
            </a:r>
            <a:r>
              <a:rPr lang="ru-RU" sz="1400" dirty="0"/>
              <a:t>поиска – предназначено для выполнения полнотекстового поиска по сайту</a:t>
            </a:r>
            <a:r>
              <a:rPr lang="ru-RU" sz="1400" dirty="0" smtClean="0"/>
              <a:t>;</a:t>
            </a:r>
          </a:p>
          <a:p>
            <a:pPr>
              <a:buFontTx/>
              <a:buChar char="-"/>
            </a:pPr>
            <a:r>
              <a:rPr lang="ru-RU" sz="1400" dirty="0" smtClean="0"/>
              <a:t>поле </a:t>
            </a:r>
            <a:r>
              <a:rPr lang="ru-RU" sz="1400" dirty="0"/>
              <a:t>входа на сайт для зарегистрированных пользователей или регистрации </a:t>
            </a:r>
            <a:r>
              <a:rPr lang="ru-RU" sz="1400" dirty="0" smtClean="0"/>
              <a:t>нового пользователя;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/>
              <a:t>поле выбора дополнительной(справочной</a:t>
            </a:r>
            <a:r>
              <a:rPr lang="ru-RU" sz="1400" dirty="0" smtClean="0"/>
              <a:t>) информации</a:t>
            </a:r>
            <a:r>
              <a:rPr lang="ru-RU" sz="1400" dirty="0"/>
              <a:t>(«полезная информация</a:t>
            </a:r>
            <a:r>
              <a:rPr lang="ru-RU" sz="1400" dirty="0" smtClean="0"/>
              <a:t>»);</a:t>
            </a:r>
          </a:p>
          <a:p>
            <a:pPr>
              <a:buFontTx/>
              <a:buChar char="-"/>
            </a:pPr>
            <a:r>
              <a:rPr lang="ru-RU" sz="1400" dirty="0" smtClean="0"/>
              <a:t>поле </a:t>
            </a:r>
            <a:r>
              <a:rPr lang="ru-RU" sz="1400" dirty="0"/>
              <a:t>быстрого перехода к подразделу «новинки</a:t>
            </a:r>
            <a:r>
              <a:rPr lang="ru-RU" sz="1400" dirty="0" smtClean="0"/>
              <a:t>»;</a:t>
            </a:r>
          </a:p>
          <a:p>
            <a:pPr>
              <a:buFontTx/>
              <a:buChar char="-"/>
            </a:pPr>
            <a:r>
              <a:rPr lang="ru-RU" sz="1400" dirty="0" smtClean="0"/>
              <a:t>поле </a:t>
            </a:r>
            <a:r>
              <a:rPr lang="ru-RU" sz="1400" dirty="0"/>
              <a:t>«о нас» быстрого перехода к подробной информации о компании</a:t>
            </a:r>
            <a:r>
              <a:rPr lang="ru-RU" sz="1400" dirty="0" smtClean="0"/>
              <a:t>;</a:t>
            </a:r>
          </a:p>
          <a:p>
            <a:pPr>
              <a:buFontTx/>
              <a:buChar char="-"/>
            </a:pPr>
            <a:r>
              <a:rPr lang="ru-RU" sz="1400" dirty="0" smtClean="0"/>
              <a:t>кнопки </a:t>
            </a:r>
            <a:r>
              <a:rPr lang="ru-RU" sz="1400" dirty="0"/>
              <a:t>подписки на ленту рассылок(RSS) и кнопки перехода на аналогичные </a:t>
            </a:r>
            <a:r>
              <a:rPr lang="ru-RU" sz="1400" dirty="0" smtClean="0"/>
              <a:t>страницы компании </a:t>
            </a:r>
            <a:r>
              <a:rPr lang="ru-RU" sz="1400" dirty="0"/>
              <a:t>в социальных сетях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Во </a:t>
            </a:r>
            <a:r>
              <a:rPr lang="ru-RU" sz="1400" dirty="0"/>
              <a:t>время работы с сайтом при разрешении экрана не менее 1024х768 пикселей не </a:t>
            </a:r>
            <a:r>
              <a:rPr lang="ru-RU" sz="1400" dirty="0" err="1"/>
              <a:t>должнапоявляться</a:t>
            </a:r>
            <a:r>
              <a:rPr lang="ru-RU" sz="1400" dirty="0"/>
              <a:t> горизонтальная полоса прокрутки. При увеличенном разрешении функциональные</a:t>
            </a:r>
          </a:p>
        </p:txBody>
      </p:sp>
    </p:spTree>
    <p:extLst>
      <p:ext uri="{BB962C8B-B14F-4D97-AF65-F5344CB8AC3E}">
        <p14:creationId xmlns:p14="http://schemas.microsoft.com/office/powerpoint/2010/main" val="3689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требования к дизайну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  <a:effectLst/>
              </a:rPr>
              <a:t>Требования к дизайну</a:t>
            </a:r>
          </a:p>
          <a:p>
            <a:pPr marL="0" indent="0">
              <a:buNone/>
            </a:pPr>
            <a:endParaRPr lang="ru-RU" sz="1800" b="0" dirty="0" smtClean="0">
              <a:effectLst/>
            </a:endParaRP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Если есть разработанный макет, отлично — можно просто вставить его в </a:t>
            </a:r>
            <a:r>
              <a:rPr lang="ru-RU" sz="1800" b="0" dirty="0" err="1" smtClean="0">
                <a:effectLst/>
              </a:rPr>
              <a:t>техзадание</a:t>
            </a:r>
            <a:r>
              <a:rPr lang="ru-RU" sz="1800" b="0" dirty="0" smtClean="0">
                <a:effectLst/>
              </a:rPr>
              <a:t>. 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Если нет — нужно расписать требования к цветовой гамме, используемым изображениям, логотипам. Например: </a:t>
            </a:r>
            <a:endParaRPr lang="ru-RU" sz="1800" dirty="0" smtClean="0"/>
          </a:p>
          <a:p>
            <a:r>
              <a:rPr lang="ru-RU" sz="1800" b="0" dirty="0" smtClean="0">
                <a:effectLst/>
              </a:rPr>
              <a:t>Укажите, какие корпоративные цвета можно использовать в дизайне, а какие оттенки — категорически нет</a:t>
            </a:r>
          </a:p>
          <a:p>
            <a:r>
              <a:rPr lang="ru-RU" sz="1800" b="0" dirty="0" smtClean="0">
                <a:effectLst/>
              </a:rPr>
              <a:t>Предоставьте логотип, который обязательно должен присутствовать в шапке сайта</a:t>
            </a:r>
          </a:p>
          <a:p>
            <a:r>
              <a:rPr lang="ru-RU" sz="1800" b="0" dirty="0" smtClean="0">
                <a:effectLst/>
              </a:rPr>
              <a:t>Укажите шрифты, которые желательно использовать для оформления страниц, меню, футера, контента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Если четких требований нет — то есть клиент сам не может сформулировать свое видение сайта, можно предложить ему несколько типовых макетов на выбор или разработать макет индивидуально, а затем — согласовать. Делать это нужно до утверждения ТЗ, иначе разница во вкусах может существенно затянуть проект.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054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Техническое </a:t>
            </a:r>
            <a:r>
              <a:rPr lang="ru-RU" dirty="0" err="1" smtClean="0"/>
              <a:t>задание:структура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  <a:effectLst/>
              </a:rPr>
              <a:t>Требования к дизайну</a:t>
            </a:r>
          </a:p>
          <a:p>
            <a:pPr marL="0" indent="0"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разработке сайта должны быть использованы преимущественно светлые и </a:t>
            </a:r>
            <a:r>
              <a:rPr lang="ru-RU" sz="1800" dirty="0" smtClean="0"/>
              <a:t>контрастные цветовые </a:t>
            </a:r>
            <a:r>
              <a:rPr lang="ru-RU" sz="1800" dirty="0"/>
              <a:t>решения(пример дизайнерского решения сайта: </a:t>
            </a:r>
            <a:r>
              <a:rPr lang="ru-RU" sz="1800" dirty="0">
                <a:hlinkClick r:id="rId2"/>
              </a:rPr>
              <a:t>http://www.bleaustone.com</a:t>
            </a:r>
            <a:r>
              <a:rPr lang="ru-RU" sz="1800" dirty="0" smtClean="0">
                <a:hlinkClick r:id="rId2"/>
              </a:rPr>
              <a:t>/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Оформление </a:t>
            </a:r>
            <a:r>
              <a:rPr lang="ru-RU" sz="1800" dirty="0"/>
              <a:t>должно быть разработано в достаточно консервативном ключе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Основные </a:t>
            </a:r>
            <a:r>
              <a:rPr lang="ru-RU" sz="1800" dirty="0"/>
              <a:t>разделы сайта должны быть доступны с первой страницы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первой странице не должно быть большого объема текстовой информации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дизайне сайта не должны присутствовать</a:t>
            </a:r>
            <a:r>
              <a:rPr lang="ru-RU" sz="1800" dirty="0" smtClean="0"/>
              <a:t>:</a:t>
            </a:r>
          </a:p>
          <a:p>
            <a:pPr>
              <a:buFontTx/>
              <a:buChar char="-"/>
            </a:pPr>
            <a:r>
              <a:rPr lang="ru-RU" sz="1800" dirty="0" smtClean="0"/>
              <a:t>мелькающие </a:t>
            </a:r>
            <a:r>
              <a:rPr lang="ru-RU" sz="1800" dirty="0"/>
              <a:t>баннеры</a:t>
            </a:r>
            <a:r>
              <a:rPr lang="ru-RU" sz="1800" dirty="0" smtClean="0"/>
              <a:t>;</a:t>
            </a:r>
          </a:p>
          <a:p>
            <a:pPr>
              <a:buFontTx/>
              <a:buChar char="-"/>
            </a:pPr>
            <a:r>
              <a:rPr lang="ru-RU" sz="1800" dirty="0" smtClean="0"/>
              <a:t>- </a:t>
            </a:r>
            <a:r>
              <a:rPr lang="ru-RU" sz="1800" dirty="0"/>
              <a:t>много сливающегося текста</a:t>
            </a:r>
            <a:r>
              <a:rPr lang="ru-RU" sz="1800" dirty="0" smtClean="0"/>
              <a:t>;</a:t>
            </a:r>
          </a:p>
          <a:p>
            <a:pPr>
              <a:buFontTx/>
              <a:buChar char="-"/>
            </a:pPr>
            <a:r>
              <a:rPr lang="ru-RU" sz="1800" dirty="0" smtClean="0"/>
              <a:t>- </a:t>
            </a:r>
            <a:r>
              <a:rPr lang="ru-RU" sz="1800" dirty="0"/>
              <a:t>тёмные и агрессивные цветовые сочетания и графические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7309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Техническое </a:t>
            </a:r>
            <a:r>
              <a:rPr lang="ru-RU" dirty="0" err="1" smtClean="0"/>
              <a:t>задание:структура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  <a:effectLst/>
              </a:rPr>
              <a:t>Требования к дизайну (Дизайн-концепция)</a:t>
            </a:r>
          </a:p>
          <a:p>
            <a:pPr marL="0" indent="0">
              <a:buNone/>
            </a:pPr>
            <a:r>
              <a:rPr lang="ru-RU" sz="1800" dirty="0"/>
              <a:t>Под дизайн-концепцией понимается вариант оформления главной страницы и </a:t>
            </a:r>
            <a:r>
              <a:rPr lang="ru-RU" sz="1800" dirty="0" smtClean="0"/>
              <a:t>графическая оболочка </a:t>
            </a:r>
            <a:r>
              <a:rPr lang="ru-RU" sz="1800" dirty="0"/>
              <a:t>внутренних страниц, демонстрирующие общее визуальное (композиционное, цветовое</a:t>
            </a:r>
            <a:r>
              <a:rPr lang="ru-RU" sz="1800" dirty="0" smtClean="0"/>
              <a:t>, шрифтовое</a:t>
            </a:r>
            <a:r>
              <a:rPr lang="ru-RU" sz="1800" dirty="0"/>
              <a:t>, навигационное) решение основных страниц сайта. Дизайн-концепция </a:t>
            </a:r>
            <a:r>
              <a:rPr lang="ru-RU" sz="1800" dirty="0" smtClean="0"/>
              <a:t>представляется в </a:t>
            </a:r>
            <a:r>
              <a:rPr lang="ru-RU" sz="1800" dirty="0"/>
              <a:t>виде файла (нескольких файлов) в растровом формате или в распечатке по согласованию сторон.</a:t>
            </a:r>
          </a:p>
        </p:txBody>
      </p:sp>
    </p:spTree>
    <p:extLst>
      <p:ext uri="{BB962C8B-B14F-4D97-AF65-F5344CB8AC3E}">
        <p14:creationId xmlns:p14="http://schemas.microsoft.com/office/powerpoint/2010/main" val="41970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технические требования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</a:rPr>
              <a:t>Требования к инструментам, коду, хостингу, домену.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Нужно заранее знать, какими инструментами можно работать, а с какими — нет. Опишите отдельным блоком: </a:t>
            </a:r>
            <a:endParaRPr lang="ru-RU" sz="1800" dirty="0" smtClean="0"/>
          </a:p>
          <a:p>
            <a:r>
              <a:rPr lang="ru-RU" sz="1800" b="0" dirty="0" smtClean="0">
                <a:effectLst/>
              </a:rPr>
              <a:t>На какой </a:t>
            </a:r>
            <a:r>
              <a:rPr lang="ru-RU" sz="1800" b="1" dirty="0" smtClean="0">
                <a:effectLst/>
                <a:hlinkClick r:id="rId2"/>
              </a:rPr>
              <a:t>CMS</a:t>
            </a:r>
            <a:r>
              <a:rPr lang="ru-RU" sz="1800" b="0" dirty="0" smtClean="0">
                <a:effectLst/>
              </a:rPr>
              <a:t> должен находиться сайт — </a:t>
            </a:r>
            <a:r>
              <a:rPr lang="ru-RU" sz="1800" b="0" dirty="0" err="1" smtClean="0">
                <a:effectLst/>
              </a:rPr>
              <a:t>Вордпресс</a:t>
            </a:r>
            <a:r>
              <a:rPr lang="ru-RU" sz="1800" b="0" dirty="0" smtClean="0">
                <a:effectLst/>
              </a:rPr>
              <a:t>, </a:t>
            </a:r>
            <a:r>
              <a:rPr lang="ru-RU" sz="1800" b="0" dirty="0" err="1" smtClean="0">
                <a:effectLst/>
              </a:rPr>
              <a:t>Джумла</a:t>
            </a:r>
            <a:r>
              <a:rPr lang="ru-RU" sz="1800" b="0" dirty="0" smtClean="0">
                <a:effectLst/>
              </a:rPr>
              <a:t>, </a:t>
            </a:r>
            <a:r>
              <a:rPr lang="ru-RU" sz="1800" b="0" dirty="0" err="1" smtClean="0">
                <a:effectLst/>
              </a:rPr>
              <a:t>Модэкс</a:t>
            </a:r>
            <a:r>
              <a:rPr lang="ru-RU" sz="1800" b="0" dirty="0" smtClean="0">
                <a:effectLst/>
              </a:rPr>
              <a:t> и так далее</a:t>
            </a:r>
          </a:p>
          <a:p>
            <a:r>
              <a:rPr lang="ru-RU" sz="1800" b="0" dirty="0" smtClean="0">
                <a:effectLst/>
              </a:rPr>
              <a:t>Какой язык программирования можно использовать — PHP, </a:t>
            </a:r>
            <a:r>
              <a:rPr lang="ru-RU" sz="1800" b="0" dirty="0" err="1" smtClean="0">
                <a:effectLst/>
              </a:rPr>
              <a:t>JavaScript</a:t>
            </a:r>
            <a:r>
              <a:rPr lang="ru-RU" sz="1800" b="0" dirty="0" smtClean="0">
                <a:effectLst/>
              </a:rPr>
              <a:t>, HTML, другие</a:t>
            </a:r>
          </a:p>
          <a:p>
            <a:r>
              <a:rPr lang="ru-RU" sz="1800" b="0" dirty="0" smtClean="0">
                <a:effectLst/>
              </a:rPr>
              <a:t>На каком хостинге и в какой доменной зоне должен располагаться сайт, какое доменное имя можно использовать</a:t>
            </a:r>
          </a:p>
          <a:p>
            <a:r>
              <a:rPr lang="ru-RU" sz="1800" b="0" dirty="0" smtClean="0">
                <a:effectLst/>
              </a:rPr>
              <a:t>Какую программную платформу можно использовать — .NET, </a:t>
            </a:r>
            <a:r>
              <a:rPr lang="ru-RU" sz="1800" b="0" dirty="0" err="1" smtClean="0">
                <a:effectLst/>
              </a:rPr>
              <a:t>OpenGL</a:t>
            </a:r>
            <a:r>
              <a:rPr lang="ru-RU" sz="1800" b="0" dirty="0" smtClean="0">
                <a:effectLst/>
              </a:rPr>
              <a:t>, </a:t>
            </a:r>
            <a:r>
              <a:rPr lang="ru-RU" sz="1800" b="0" dirty="0" err="1" smtClean="0">
                <a:effectLst/>
              </a:rPr>
              <a:t>DirectX</a:t>
            </a:r>
            <a:endParaRPr lang="ru-RU" sz="1800" b="0" dirty="0" smtClean="0">
              <a:effectLst/>
            </a:endParaRP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И так далее</a:t>
            </a:r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Если клиент не понимает ничего в используемых терминах — объясните, чем отличается </a:t>
            </a:r>
            <a:r>
              <a:rPr lang="ru-RU" sz="1800" b="0" dirty="0" err="1" smtClean="0">
                <a:effectLst/>
              </a:rPr>
              <a:t>Вордпресс</a:t>
            </a:r>
            <a:r>
              <a:rPr lang="ru-RU" sz="1800" b="0" dirty="0" smtClean="0">
                <a:effectLst/>
              </a:rPr>
              <a:t> от </a:t>
            </a:r>
            <a:r>
              <a:rPr lang="ru-RU" sz="1800" b="0" dirty="0" err="1" smtClean="0">
                <a:effectLst/>
              </a:rPr>
              <a:t>Модэкса</a:t>
            </a:r>
            <a:r>
              <a:rPr lang="ru-RU" sz="1800" b="0" dirty="0" smtClean="0">
                <a:effectLst/>
              </a:rPr>
              <a:t>, PHP от HTML, домен в зоне .</a:t>
            </a:r>
            <a:r>
              <a:rPr lang="ru-RU" sz="1800" b="0" dirty="0" err="1" smtClean="0">
                <a:effectLst/>
              </a:rPr>
              <a:t>ru</a:t>
            </a:r>
            <a:r>
              <a:rPr lang="ru-RU" sz="1800" b="0" dirty="0" smtClean="0">
                <a:effectLst/>
              </a:rPr>
              <a:t> от домена в зоне .</a:t>
            </a:r>
            <a:r>
              <a:rPr lang="ru-RU" sz="1800" b="0" dirty="0" err="1" smtClean="0">
                <a:effectLst/>
              </a:rPr>
              <a:t>com</a:t>
            </a:r>
            <a:r>
              <a:rPr lang="ru-RU" sz="1800" b="0" dirty="0" smtClean="0">
                <a:effectLst/>
              </a:rPr>
              <a:t>. Вместе составьте требования так, чтобы они устроили клиента.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204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технические требования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</a:rPr>
              <a:t>Требования к работе сайта.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По умолчанию сайт должен работать у пользователей всех устройств, в разных браузерах, выдерживать хакерские атаки и не ложиться при одновременном посещении 1000 пользователями. Но лучше прописать это отдельным блоком. Укажите: </a:t>
            </a:r>
            <a:endParaRPr lang="ru-RU" sz="1800" dirty="0" smtClean="0"/>
          </a:p>
          <a:p>
            <a:r>
              <a:rPr lang="ru-RU" sz="1800" b="0" dirty="0" smtClean="0">
                <a:effectLst/>
              </a:rPr>
              <a:t>Приемлемую для вас скорость загрузки сайтов или стандартное значение — 1–5 секунд</a:t>
            </a:r>
          </a:p>
          <a:p>
            <a:r>
              <a:rPr lang="ru-RU" sz="1800" b="0" dirty="0" err="1" smtClean="0">
                <a:effectLst/>
              </a:rPr>
              <a:t>Кроссбраузерность</a:t>
            </a:r>
            <a:r>
              <a:rPr lang="ru-RU" sz="1800" b="0" dirty="0" smtClean="0">
                <a:effectLst/>
              </a:rPr>
              <a:t> — распишите, в каких браузерах сайт должен открываться</a:t>
            </a:r>
          </a:p>
          <a:p>
            <a:r>
              <a:rPr lang="ru-RU" sz="1800" b="0" dirty="0" smtClean="0">
                <a:effectLst/>
              </a:rPr>
              <a:t>Адаптивность — укажите размеры экранов, под которые должен подстраиваться дизайн, и используемые устройства</a:t>
            </a:r>
          </a:p>
          <a:p>
            <a:r>
              <a:rPr lang="ru-RU" sz="1800" b="0" dirty="0" smtClean="0">
                <a:effectLst/>
              </a:rPr>
              <a:t>Устойчивость к нагрузкам — сколько человек должно находиться на сайте одновременно, чтобы он не «лег»</a:t>
            </a:r>
          </a:p>
          <a:p>
            <a:r>
              <a:rPr lang="ru-RU" sz="1800" b="0" dirty="0" smtClean="0">
                <a:effectLst/>
              </a:rPr>
              <a:t>Устойчивость к хакерским и </a:t>
            </a:r>
            <a:r>
              <a:rPr lang="ru-RU" sz="1800" b="0" dirty="0" err="1" smtClean="0">
                <a:effectLst/>
              </a:rPr>
              <a:t>dDos</a:t>
            </a:r>
            <a:r>
              <a:rPr lang="ru-RU" sz="1800" b="0" dirty="0" smtClean="0">
                <a:effectLst/>
              </a:rPr>
              <a:t>-атакам: сайт должен выдержать небольшие атаки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6804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сценарии работы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199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</a:rPr>
              <a:t>Сценарии работы сайта.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Как пользователь должен взаимодействовать с сайтом, и какие действия на ресурсе должны происходить в ответ. Сделать это можно в форме простого нумерованного списка либо разветвленным алгоритмом, если у пользователей будет выбор между действиями. Если интерактивных сервисов много, распишите сценарий для каждого из них. 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37" y="3166282"/>
            <a:ext cx="6295896" cy="331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067" y="3385751"/>
            <a:ext cx="45059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effectLst/>
              </a:rPr>
              <a:t>Уточните, кто занимается контентом.</a:t>
            </a:r>
            <a:endParaRPr lang="ru-RU" sz="1400" dirty="0" smtClean="0"/>
          </a:p>
          <a:p>
            <a:r>
              <a:rPr lang="ru-RU" sz="1400" b="0" dirty="0" smtClean="0">
                <a:effectLst/>
              </a:rPr>
              <a:t>Какие-то разработчики сами пишут тексты, кто-то заказывает их у копирайтеров, кто-то использует рыбу. Сразу уточните, входит ли предоставление контента в услугу разработки. Если да, можно сразу прописать дополнительные требования, например, к: 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</a:rPr>
              <a:t>Уникальности текста </a:t>
            </a:r>
            <a:r>
              <a:rPr lang="ru-RU" sz="1400" b="0" dirty="0" smtClean="0">
                <a:effectLst/>
              </a:rPr>
              <a:t>— не меньше 95% по </a:t>
            </a:r>
            <a:r>
              <a:rPr lang="ru-RU" sz="1400" b="0" dirty="0" err="1" smtClean="0">
                <a:effectLst/>
              </a:rPr>
              <a:t>Адвего</a:t>
            </a:r>
            <a:r>
              <a:rPr lang="ru-RU" sz="1400" b="0" dirty="0" smtClean="0">
                <a:effectLst/>
              </a:rPr>
              <a:t>, </a:t>
            </a:r>
            <a:r>
              <a:rPr lang="ru-RU" sz="1400" b="0" dirty="0" err="1" smtClean="0">
                <a:effectLst/>
              </a:rPr>
              <a:t>Текст.ру</a:t>
            </a:r>
            <a:r>
              <a:rPr lang="ru-RU" sz="1400" b="0" dirty="0" smtClean="0">
                <a:effectLst/>
              </a:rPr>
              <a:t>, </a:t>
            </a:r>
            <a:r>
              <a:rPr lang="ru-RU" sz="1400" b="0" dirty="0" err="1" smtClean="0">
                <a:effectLst/>
              </a:rPr>
              <a:t>Контент.Вотч</a:t>
            </a:r>
            <a:endParaRPr lang="ru-RU" sz="1400" b="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</a:rPr>
              <a:t>Тошноте (</a:t>
            </a:r>
            <a:r>
              <a:rPr lang="ru-RU" sz="1400" dirty="0" err="1" smtClean="0">
                <a:effectLst/>
              </a:rPr>
              <a:t>заспамленности</a:t>
            </a:r>
            <a:r>
              <a:rPr lang="ru-RU" sz="1400" dirty="0" smtClean="0">
                <a:effectLst/>
              </a:rPr>
              <a:t>)— </a:t>
            </a:r>
            <a:r>
              <a:rPr lang="ru-RU" sz="1400" b="0" dirty="0" smtClean="0">
                <a:effectLst/>
              </a:rPr>
              <a:t>не более 10% по </a:t>
            </a:r>
            <a:r>
              <a:rPr lang="ru-RU" sz="1400" b="0" dirty="0" err="1" smtClean="0">
                <a:effectLst/>
              </a:rPr>
              <a:t>Адвего</a:t>
            </a:r>
            <a:r>
              <a:rPr lang="ru-RU" sz="1400" b="0" dirty="0" smtClean="0">
                <a:effectLst/>
              </a:rPr>
              <a:t> иди 65% по </a:t>
            </a:r>
            <a:r>
              <a:rPr lang="ru-RU" sz="1400" b="0" dirty="0" err="1" smtClean="0">
                <a:effectLst/>
              </a:rPr>
              <a:t>Текст.ру</a:t>
            </a:r>
            <a:endParaRPr lang="ru-RU" sz="1400" b="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</a:rPr>
              <a:t>Баллам по </a:t>
            </a:r>
            <a:r>
              <a:rPr lang="ru-RU" sz="1400" dirty="0" err="1" smtClean="0">
                <a:effectLst/>
              </a:rPr>
              <a:t>Главреду</a:t>
            </a:r>
            <a:r>
              <a:rPr lang="ru-RU" sz="1400" dirty="0" smtClean="0">
                <a:effectLst/>
              </a:rPr>
              <a:t> </a:t>
            </a:r>
            <a:r>
              <a:rPr lang="ru-RU" sz="1400" b="0" dirty="0" smtClean="0">
                <a:effectLst/>
              </a:rPr>
              <a:t>— не менее 6,5 или 7 баллов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6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68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Прототип сайта </a:t>
            </a:r>
            <a:r>
              <a:rPr lang="ru-RU" dirty="0" smtClean="0"/>
              <a:t>– это база, или модель будущего сайта, на которой отображаются ключевые элементы страницы, основные информационные и функциональные блоки: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96913" y="1684381"/>
            <a:ext cx="4368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контактные данные;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навигация;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СТА-кнопки;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логотипы;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шапка сайта, или хедер;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нижняя часть сайта, или футер и т.д.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сроки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067" y="1392195"/>
            <a:ext cx="10801866" cy="199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5"/>
                </a:solidFill>
              </a:rPr>
              <a:t>Сроки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0" dirty="0" smtClean="0">
                <a:effectLst/>
              </a:rPr>
              <a:t>В большинстве технических заданий должны быть прописаны сроки, иначе разработка может затянуться на несколько месяцев, полугодий, лет. Не используйте некорректные формулировки — например, «через месяц». </a:t>
            </a:r>
          </a:p>
          <a:p>
            <a:pPr marL="0" indent="0">
              <a:buNone/>
            </a:pPr>
            <a:r>
              <a:rPr lang="ru-RU" sz="1800" b="0" dirty="0" smtClean="0">
                <a:solidFill>
                  <a:schemeClr val="accent5"/>
                </a:solidFill>
                <a:effectLst/>
              </a:rPr>
              <a:t>Пишите точную дату: 1 декабря 2018 года.</a:t>
            </a:r>
            <a:endParaRPr lang="ru-RU" sz="1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Техническое задание: пример с </a:t>
            </a:r>
            <a:r>
              <a:rPr lang="en-US" sz="4000" dirty="0" smtClean="0"/>
              <a:t>habr.com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7393" y="1277892"/>
            <a:ext cx="5453743" cy="53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dirty="0"/>
              <a:t>Структура технического задания: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1. Термины, используемые в техническом задании</a:t>
            </a:r>
            <a:br>
              <a:rPr lang="ru-RU" sz="1300" dirty="0"/>
            </a:br>
            <a:r>
              <a:rPr lang="ru-RU" sz="1300" dirty="0"/>
              <a:t>2. Общие положения</a:t>
            </a:r>
            <a:br>
              <a:rPr lang="ru-RU" sz="1300" dirty="0"/>
            </a:br>
            <a:r>
              <a:rPr lang="ru-RU" sz="1300" dirty="0"/>
              <a:t>2.1. Название сайта</a:t>
            </a:r>
            <a:br>
              <a:rPr lang="ru-RU" sz="1300" dirty="0"/>
            </a:br>
            <a:r>
              <a:rPr lang="ru-RU" sz="1300" dirty="0"/>
              <a:t>2.2. Наименование предприятий (объединений) разработчика и заказчика (пользователя) сайта и их реквизиты</a:t>
            </a:r>
            <a:br>
              <a:rPr lang="ru-RU" sz="1300" dirty="0"/>
            </a:br>
            <a:r>
              <a:rPr lang="ru-RU" sz="1300" dirty="0"/>
              <a:t>2.3. Перечень документов, на основании которых создается сайт</a:t>
            </a:r>
            <a:br>
              <a:rPr lang="ru-RU" sz="1300" dirty="0"/>
            </a:br>
            <a:r>
              <a:rPr lang="ru-RU" sz="1300" dirty="0"/>
              <a:t>2.4. Состав и содержание работ по созданию системы</a:t>
            </a:r>
            <a:br>
              <a:rPr lang="ru-RU" sz="1300" dirty="0"/>
            </a:br>
            <a:r>
              <a:rPr lang="ru-RU" sz="1300" dirty="0"/>
              <a:t>2.5. Порядок оформления и предъявления заказчику результатов работ по созданию сайта</a:t>
            </a:r>
            <a:br>
              <a:rPr lang="ru-RU" sz="1300" dirty="0"/>
            </a:br>
            <a:r>
              <a:rPr lang="ru-RU" sz="1300" dirty="0"/>
              <a:t>3. Назначение и цели создания сайта</a:t>
            </a:r>
            <a:br>
              <a:rPr lang="ru-RU" sz="1300" dirty="0"/>
            </a:br>
            <a:r>
              <a:rPr lang="ru-RU" sz="1300" dirty="0"/>
              <a:t>3.1. Цели создания сайта</a:t>
            </a:r>
            <a:br>
              <a:rPr lang="ru-RU" sz="1300" dirty="0"/>
            </a:br>
            <a:r>
              <a:rPr lang="ru-RU" sz="1300" dirty="0"/>
              <a:t>3.2. Задачи, решаемые при помощи сайта</a:t>
            </a:r>
            <a:br>
              <a:rPr lang="ru-RU" sz="1300" dirty="0"/>
            </a:br>
            <a:r>
              <a:rPr lang="ru-RU" sz="1300" dirty="0"/>
              <a:t>4. Требования к сайту и программному обеспечению</a:t>
            </a:r>
            <a:br>
              <a:rPr lang="ru-RU" sz="1300" dirty="0"/>
            </a:br>
            <a:r>
              <a:rPr lang="ru-RU" sz="1300" dirty="0"/>
              <a:t>4.1. Требования к программному обеспечению сайта</a:t>
            </a:r>
            <a:br>
              <a:rPr lang="ru-RU" sz="1300" dirty="0"/>
            </a:br>
            <a:r>
              <a:rPr lang="ru-RU" sz="1300" dirty="0"/>
              <a:t>4.2. Общие требования к оформлению и верстке страниц</a:t>
            </a:r>
            <a:br>
              <a:rPr lang="ru-RU" sz="1300" dirty="0"/>
            </a:br>
            <a:r>
              <a:rPr lang="ru-RU" sz="1300" dirty="0"/>
              <a:t>4.3. Требования к численности и квалификации персонала обслуживающего сайт</a:t>
            </a:r>
            <a:br>
              <a:rPr lang="ru-RU" sz="1300" dirty="0"/>
            </a:br>
            <a:r>
              <a:rPr lang="ru-RU" sz="1300" dirty="0"/>
              <a:t>4.4. Требования к системе администрирования</a:t>
            </a:r>
            <a:br>
              <a:rPr lang="ru-RU" sz="1300" dirty="0"/>
            </a:br>
            <a:r>
              <a:rPr lang="ru-RU" sz="1300" dirty="0"/>
              <a:t>5. Структура сайта</a:t>
            </a:r>
            <a:br>
              <a:rPr lang="ru-RU" sz="1300" dirty="0"/>
            </a:br>
            <a:r>
              <a:rPr lang="ru-RU" sz="1300" dirty="0"/>
              <a:t>6. Языковые версии сайта</a:t>
            </a:r>
            <a:br>
              <a:rPr lang="ru-RU" sz="1300" dirty="0"/>
            </a:br>
            <a:r>
              <a:rPr lang="ru-RU" sz="1300" dirty="0"/>
              <a:t>7. Группы пользователей</a:t>
            </a:r>
            <a:br>
              <a:rPr lang="ru-RU" sz="1300" dirty="0"/>
            </a:br>
            <a:r>
              <a:rPr lang="ru-RU" sz="1300" dirty="0"/>
              <a:t>8. Дизайн сайта</a:t>
            </a:r>
            <a:br>
              <a:rPr lang="ru-RU" sz="1300" dirty="0"/>
            </a:br>
            <a:r>
              <a:rPr lang="ru-RU" sz="1300" dirty="0"/>
              <a:t>9. Навигация по сайту</a:t>
            </a:r>
            <a:br>
              <a:rPr lang="ru-RU" sz="1300" dirty="0"/>
            </a:br>
            <a:r>
              <a:rPr lang="ru-RU" sz="1300" dirty="0"/>
              <a:t>9.1. Основное навигационное меню</a:t>
            </a:r>
            <a:br>
              <a:rPr lang="ru-RU" sz="1300" dirty="0"/>
            </a:br>
            <a:r>
              <a:rPr lang="ru-RU" sz="1300" dirty="0"/>
              <a:t>9.2. Дополнительная навигация по сайту</a:t>
            </a:r>
            <a:br>
              <a:rPr lang="ru-RU" sz="1300" dirty="0"/>
            </a:br>
            <a:r>
              <a:rPr lang="ru-RU" sz="1300" dirty="0"/>
              <a:t>10. Описание страниц сайта</a:t>
            </a:r>
            <a:br>
              <a:rPr lang="ru-RU" sz="1300" dirty="0"/>
            </a:br>
            <a:r>
              <a:rPr lang="ru-RU" sz="1300" dirty="0"/>
              <a:t>10.1. Описание статических страниц</a:t>
            </a:r>
            <a:br>
              <a:rPr lang="ru-RU" sz="1300" dirty="0"/>
            </a:br>
            <a:r>
              <a:rPr lang="ru-RU" sz="1300" dirty="0"/>
              <a:t>10.2. Описание динамических страниц</a:t>
            </a:r>
            <a:br>
              <a:rPr lang="ru-RU" sz="1300" dirty="0"/>
            </a:br>
            <a:endParaRPr lang="ru-RU" sz="1300" dirty="0" smtClean="0">
              <a:solidFill>
                <a:schemeClr val="accent5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21235" y="1277892"/>
            <a:ext cx="5042807" cy="199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11. Функционал сайта</a:t>
            </a:r>
            <a:br>
              <a:rPr lang="ru-RU" sz="1300" dirty="0"/>
            </a:br>
            <a:r>
              <a:rPr lang="ru-RU" sz="1300" dirty="0"/>
              <a:t>12. Контент и наполнение сайта</a:t>
            </a:r>
            <a:br>
              <a:rPr lang="ru-RU" sz="1300" dirty="0"/>
            </a:br>
            <a:r>
              <a:rPr lang="ru-RU" sz="1300" dirty="0"/>
              <a:t>12.1. Формат предоставления материалов для сайта</a:t>
            </a:r>
            <a:br>
              <a:rPr lang="ru-RU" sz="1300" dirty="0"/>
            </a:br>
            <a:r>
              <a:rPr lang="ru-RU" sz="1300" dirty="0"/>
              <a:t>13. Дополнительная информация</a:t>
            </a:r>
            <a:br>
              <a:rPr lang="ru-RU" sz="1300" dirty="0"/>
            </a:br>
            <a:r>
              <a:rPr lang="ru-RU" sz="1300" dirty="0"/>
              <a:t>14. Порядок контроля и приемки работ</a:t>
            </a:r>
            <a:br>
              <a:rPr lang="ru-RU" sz="1300" dirty="0"/>
            </a:br>
            <a:r>
              <a:rPr lang="ru-RU" sz="1300" dirty="0"/>
              <a:t>15. Реквизиты и подписи сторон</a:t>
            </a:r>
            <a:endParaRPr lang="ru-RU" sz="13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Размещение сайта на хостинге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7393" y="1428750"/>
            <a:ext cx="10964636" cy="484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Обычные статичные странички </a:t>
            </a:r>
            <a:r>
              <a:rPr lang="en-US" sz="1800" dirty="0" smtClean="0"/>
              <a:t>HTML</a:t>
            </a:r>
            <a:r>
              <a:rPr lang="ru-RU" sz="1800" dirty="0" smtClean="0"/>
              <a:t> можно размещать на бесплатных хостингах, таких как </a:t>
            </a:r>
          </a:p>
          <a:p>
            <a:pPr marL="0" indent="0">
              <a:buNone/>
            </a:pPr>
            <a:r>
              <a:rPr lang="en-US" sz="1800" dirty="0" smtClean="0"/>
              <a:t>.narod.ru</a:t>
            </a:r>
            <a:r>
              <a:rPr lang="ru-RU" sz="1800" dirty="0" smtClean="0"/>
              <a:t>ж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.ucoz.ru</a:t>
            </a:r>
            <a:r>
              <a:rPr lang="ru-RU" sz="1800" dirty="0" smtClean="0"/>
              <a:t>. </a:t>
            </a:r>
            <a:endParaRPr lang="ru-RU" sz="1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Защита проекта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7393" y="1469571"/>
            <a:ext cx="10915650" cy="475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Кузнецову Д. Б. вы приносите техническое задание, которое он изучает и смотрит, можно-ли по нему сделать сайт, без собеседования со сдающим.</a:t>
            </a:r>
          </a:p>
          <a:p>
            <a:pPr marL="0" indent="0" algn="ctr">
              <a:buNone/>
            </a:pPr>
            <a:r>
              <a:rPr lang="ru-RU" sz="1800" dirty="0" smtClean="0"/>
              <a:t>Итоговая оценка выставляется мной по результатам всех заданий по формуле из рабочей программы.</a:t>
            </a:r>
          </a:p>
          <a:p>
            <a:pPr marL="0" indent="0" algn="ctr">
              <a:buNone/>
            </a:pPr>
            <a:r>
              <a:rPr lang="ru-RU" sz="1800" dirty="0" smtClean="0"/>
              <a:t>Эта итоговая оценка переносится Кузнецовым в ведомость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472028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 указанные элементы на прототипе принято представлять в виде схемы, чтобы наглядно продемонстрировать заказчику, как сайт будет работать.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99205" y="1515760"/>
            <a:ext cx="5459628" cy="4783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Прототипы различаются по типу, уровню сложности отображения элементов, степени интерактивности. Можно создать статический прототип, то есть просто изображение сайта. А можно – динамический, или «действующий», с элементами навигации, на котором заказчик сможет оценить удобство пользования сайтом. Однако любой прототип, будь то схематичный набросок на бумаге или многостраничная </a:t>
            </a:r>
            <a:r>
              <a:rPr lang="ru-RU" dirty="0" err="1" smtClean="0"/>
              <a:t>кликабельная</a:t>
            </a:r>
            <a:r>
              <a:rPr lang="ru-RU" dirty="0" smtClean="0"/>
              <a:t> структура, призван систематизировать пожелания заказчика.</a:t>
            </a:r>
          </a:p>
          <a:p>
            <a:r>
              <a:rPr lang="ru-RU" dirty="0" err="1" smtClean="0"/>
              <a:t>Прототипирование</a:t>
            </a:r>
            <a:r>
              <a:rPr lang="ru-RU" dirty="0" smtClean="0"/>
              <a:t> также упростит работу тем, кто непосредственно разрабатывает и наполняет страницу: программистам, верстальщикам, дизайнерам, копирайтерам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7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4720282" cy="46859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Для чего нужен прототип сайта заказчику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Вот неполный список проблем и задач, которые помогает решить прототип: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визуализация идеи, представление о внешнем виде будущего сайта на ранних сроках; 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возможность внести изменения и </a:t>
            </a:r>
            <a:r>
              <a:rPr lang="ru-RU" dirty="0" err="1" smtClean="0">
                <a:effectLst/>
              </a:rPr>
              <a:t>финализировать</a:t>
            </a:r>
            <a:r>
              <a:rPr lang="ru-RU" dirty="0" smtClean="0">
                <a:effectLst/>
              </a:rPr>
              <a:t> видение ценой минимальных расходов; 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возможность более точной оценки сроков и бюджета полного объема работ; 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понимание перспектив использования и развития сайта, раннее обсуждение гипотез. </a:t>
            </a:r>
            <a:endParaRPr lang="ru-RU" dirty="0"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99205" y="1515760"/>
            <a:ext cx="5459628" cy="478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Ситуация, когда на начальном этапе работы у заказчика нет четкого видения будущего сайта, — далеко не редкость. Случаются и противоречия внутри команды, когда у каждого из участников есть свое видение. Прототип помогает визуализировать все идеи и прийти к компромиссу без необходимости переделывать уже готовый дизайн.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Финансовая составляющая — не последний аргумент в принятии решения о будущем сайте. На прототипе можно смоделировать разные наборы функций сайта и выбрать из них действительно необходимые. Это уменьшит срок окупаемости сайта и позволит точнее планировать бюджет на его создание.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019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Прототипирование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4720282" cy="46859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Цели, которые решает прототип сайта для команды разработчиков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Выявленные и описанные требования заказчика к интерфейсу и функционалу — уже ради этого стоит тратить время на создание прототипа.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Но есть и другие преимущества для разработки: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err="1" smtClean="0">
                <a:effectLst/>
              </a:rPr>
              <a:t>валидация</a:t>
            </a:r>
            <a:r>
              <a:rPr lang="ru-RU" dirty="0" smtClean="0">
                <a:effectLst/>
              </a:rPr>
              <a:t> идей (например, отхода от традиционной структуры сайта), тест расположения блоков;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разработка </a:t>
            </a:r>
            <a:r>
              <a:rPr lang="ru-RU" dirty="0" err="1" smtClean="0">
                <a:effectLst/>
              </a:rPr>
              <a:t>use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cases</a:t>
            </a:r>
            <a:r>
              <a:rPr lang="ru-RU" dirty="0" smtClean="0">
                <a:effectLst/>
              </a:rPr>
              <a:t> — примеров использования, которые покажут всем сторонам, как именно будет работать сайт;. </a:t>
            </a:r>
            <a:endParaRPr lang="ru-RU" dirty="0"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99205" y="1515760"/>
            <a:ext cx="5459628" cy="478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Противоречивые, меняющиеся на ходу требования заказчика могут растянуть работу на неопределенное время, привести к конфликтам и срыву проекта. </a:t>
            </a:r>
          </a:p>
          <a:p>
            <a:pPr marL="0" indent="0">
              <a:buNone/>
            </a:pPr>
            <a:r>
              <a:rPr lang="ru-RU" sz="1800" dirty="0" smtClean="0"/>
              <a:t>А утвержденный прототип — профессиональный способ этого избежать.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58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472028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Зачастую основными элементами страницы являются:</a:t>
            </a:r>
            <a:endParaRPr lang="ru-RU" dirty="0"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99205" y="1515760"/>
            <a:ext cx="5459628" cy="477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/>
              <a:t>содержащий блок (</a:t>
            </a:r>
            <a:r>
              <a:rPr lang="ru-RU" sz="1800" i="1" dirty="0" err="1" smtClean="0"/>
              <a:t>wrapper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container</a:t>
            </a:r>
            <a:r>
              <a:rPr lang="ru-RU" sz="1800" i="1" dirty="0" smtClean="0"/>
              <a:t>)</a:t>
            </a:r>
            <a:r>
              <a:rPr lang="en-US" sz="1800" i="1" dirty="0" smtClean="0"/>
              <a:t>;</a:t>
            </a:r>
          </a:p>
          <a:p>
            <a:r>
              <a:rPr lang="ru-RU" sz="1800" i="1" dirty="0" smtClean="0"/>
              <a:t>логотип</a:t>
            </a:r>
            <a:r>
              <a:rPr lang="en-US" sz="1800" i="1" dirty="0" smtClean="0"/>
              <a:t>;</a:t>
            </a:r>
          </a:p>
          <a:p>
            <a:r>
              <a:rPr lang="ru-RU" sz="1800" i="1" dirty="0" smtClean="0"/>
              <a:t>навигационная панель</a:t>
            </a:r>
            <a:r>
              <a:rPr lang="en-US" sz="1800" i="1" dirty="0" smtClean="0"/>
              <a:t>;</a:t>
            </a:r>
          </a:p>
          <a:p>
            <a:r>
              <a:rPr lang="ru-RU" sz="1800" i="1" dirty="0" smtClean="0"/>
              <a:t>контент</a:t>
            </a:r>
            <a:r>
              <a:rPr lang="en-US" sz="1800" i="1" dirty="0" smtClean="0"/>
              <a:t>;</a:t>
            </a:r>
          </a:p>
          <a:p>
            <a:r>
              <a:rPr lang="ru-RU" sz="1800" i="1" dirty="0" smtClean="0"/>
              <a:t>футер (нижний колонтитул)</a:t>
            </a:r>
            <a:r>
              <a:rPr lang="en-US" sz="1800" i="1" dirty="0"/>
              <a:t>.</a:t>
            </a:r>
            <a:endParaRPr lang="en-US" sz="18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ru-RU" sz="1800" i="1" dirty="0" smtClean="0"/>
              <a:t>свободное пространство</a:t>
            </a:r>
            <a:r>
              <a:rPr lang="ru-RU" sz="1800" dirty="0" smtClean="0"/>
              <a:t> (по сути свободное пространство — это не элемент дизайна, но понятие, помня о котором при составлении макета страницы, наш проект не будет выглядеть как нагромождение блоков).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8" y="2887827"/>
            <a:ext cx="4136425" cy="36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Прототипирование</a:t>
            </a:r>
            <a:r>
              <a:rPr lang="en-US" sz="3600" dirty="0" smtClean="0"/>
              <a:t>:</a:t>
            </a:r>
            <a:r>
              <a:rPr lang="ru-RU" sz="3600" dirty="0" smtClean="0"/>
              <a:t>основные элементы страницы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1491049"/>
            <a:ext cx="11079892" cy="468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Содержащий блок (контейнер)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Роль контейнера на странице может выполнять непосредственно элемент </a:t>
            </a:r>
            <a:r>
              <a:rPr lang="ru-RU" dirty="0" err="1" smtClean="0"/>
              <a:t>body</a:t>
            </a:r>
            <a:r>
              <a:rPr lang="ru-RU" dirty="0" smtClean="0"/>
              <a:t> или же </a:t>
            </a:r>
            <a:r>
              <a:rPr lang="ru-RU" dirty="0" err="1" smtClean="0"/>
              <a:t>div</a:t>
            </a:r>
            <a:r>
              <a:rPr lang="ru-RU" dirty="0" smtClean="0"/>
              <a:t>. Ширина содержащего блока может быть резиновой (</a:t>
            </a:r>
            <a:r>
              <a:rPr lang="ru-RU" dirty="0" err="1" smtClean="0"/>
              <a:t>fluid</a:t>
            </a:r>
            <a:r>
              <a:rPr lang="ru-RU" dirty="0" smtClean="0"/>
              <a:t>), а может быть фиксированной (</a:t>
            </a:r>
            <a:r>
              <a:rPr lang="ru-RU" dirty="0" err="1" smtClean="0"/>
              <a:t>fixed</a:t>
            </a:r>
            <a:r>
              <a:rPr lang="ru-RU" dirty="0" smtClean="0"/>
              <a:t>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04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1796</Words>
  <Application>Microsoft Office PowerPoint</Application>
  <PresentationFormat>Произвольный</PresentationFormat>
  <Paragraphs>266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Проектирование сайта</vt:lpstr>
      <vt:lpstr>Этапы и последовательность проектирования</vt:lpstr>
      <vt:lpstr>Прототипирование</vt:lpstr>
      <vt:lpstr>Прототипирование</vt:lpstr>
      <vt:lpstr>Прототипирование</vt:lpstr>
      <vt:lpstr>Прототипирование</vt:lpstr>
      <vt:lpstr>Прототипирование</vt:lpstr>
      <vt:lpstr>Прототипирование:основные элементы страницы</vt:lpstr>
      <vt:lpstr>Прототипирование:основные элементы страницы</vt:lpstr>
      <vt:lpstr>Прототипирование:основные элементы страницы</vt:lpstr>
      <vt:lpstr>Прототипирование:основные элементы страницы</vt:lpstr>
      <vt:lpstr>Прототипирование:основные элементы страницы</vt:lpstr>
      <vt:lpstr>Прототипирование:основные элементы страницы</vt:lpstr>
      <vt:lpstr>Прототипирование:резиновый и фиксированный макет</vt:lpstr>
      <vt:lpstr>Прототипирование</vt:lpstr>
      <vt:lpstr>Инструменты прототипирования</vt:lpstr>
      <vt:lpstr>Инструменты прототипирования</vt:lpstr>
      <vt:lpstr>Инструменты прототипирования</vt:lpstr>
      <vt:lpstr>Инструменты прототипирования</vt:lpstr>
      <vt:lpstr>Инструменты прототипирования</vt:lpstr>
      <vt:lpstr>Техническое задание</vt:lpstr>
      <vt:lpstr>Техническое задание</vt:lpstr>
      <vt:lpstr>Техническое задание</vt:lpstr>
      <vt:lpstr>Техническое задание</vt:lpstr>
      <vt:lpstr>Техническое задание:структура</vt:lpstr>
      <vt:lpstr>Техническое задание:структура</vt:lpstr>
      <vt:lpstr>Техническое задание:структура</vt:lpstr>
      <vt:lpstr>Техническое задание:структура</vt:lpstr>
      <vt:lpstr>Техническое задание: структура</vt:lpstr>
      <vt:lpstr>Техническое задание: структура</vt:lpstr>
      <vt:lpstr>Техническое задание: структура</vt:lpstr>
      <vt:lpstr>Техническое задание: представление страниц</vt:lpstr>
      <vt:lpstr>Техническое задание: представление страниц</vt:lpstr>
      <vt:lpstr>Техническое задание: требования к дизайну</vt:lpstr>
      <vt:lpstr>Техническое задание:структура</vt:lpstr>
      <vt:lpstr>Техническое задание:структура</vt:lpstr>
      <vt:lpstr>Техническое задание: технические требования</vt:lpstr>
      <vt:lpstr>Техническое задание: технические требования</vt:lpstr>
      <vt:lpstr>Техническое задание: сценарии работы</vt:lpstr>
      <vt:lpstr>Техническое задание: сроки</vt:lpstr>
      <vt:lpstr>Техническое задание: пример с habr.com</vt:lpstr>
      <vt:lpstr>Размещение сайта на хостинге</vt:lpstr>
      <vt:lpstr>Защита проекта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</dc:title>
  <dc:creator>Razdolbaist</dc:creator>
  <cp:lastModifiedBy>a.509.1</cp:lastModifiedBy>
  <cp:revision>61</cp:revision>
  <dcterms:created xsi:type="dcterms:W3CDTF">2019-12-01T15:10:27Z</dcterms:created>
  <dcterms:modified xsi:type="dcterms:W3CDTF">2019-12-02T09:36:32Z</dcterms:modified>
</cp:coreProperties>
</file>